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99207-707C-4AED-9A1C-A8E22CD92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33645D-C61B-4298-9C80-E3324D004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06612-43EC-40D8-807C-DA0A0A8A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6C3-8DAC-4AD1-9B63-314C382504F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D285E8-E655-474C-8CAB-2087861C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C855CD-3E83-4BEA-86A2-91639A3F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838-CE4D-4AF8-84B7-B94A646D6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82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3A1F3-6ACD-444C-AF00-4045E5D4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510E16-B257-4A71-BBF8-0973525EE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CFD39D-8A78-43EE-8A66-AF9D5A6F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6C3-8DAC-4AD1-9B63-314C382504F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DA3CD3-69B1-480B-8AD3-F123D5C3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61EDC1-CBE4-495D-B40D-7D60927D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838-CE4D-4AF8-84B7-B94A646D6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81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E17A08-BF39-44AB-A6C3-3A7916633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597D27-7210-4B99-ADD9-0AE23806A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1D73F0-09C8-4D6B-BF47-C94CAD46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6C3-8DAC-4AD1-9B63-314C382504F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309406-F2F3-4C6E-8E2A-23DD3D15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85094D-87B1-4A3B-9D4D-37F0FFCE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838-CE4D-4AF8-84B7-B94A646D6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71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735D86-66E3-4DD8-BB1C-C45BC19B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BB32A9-2983-4065-8074-6AB0A251E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942E39-60A5-4CBB-BBED-FE9774E6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6C3-8DAC-4AD1-9B63-314C382504F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D29146-A65F-4E14-B2B4-94ADDD43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24753-3C91-471F-AEFD-6F27710C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838-CE4D-4AF8-84B7-B94A646D667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7BAC8E-C6BC-4D1E-8361-A206ED7DD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0" t="40000" b="3315"/>
          <a:stretch/>
        </p:blipFill>
        <p:spPr>
          <a:xfrm rot="10800000">
            <a:off x="10878343" y="0"/>
            <a:ext cx="1313655" cy="37229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E8738F5-06D8-4204-955C-76A330A7D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0" t="45572" b="2522"/>
          <a:stretch/>
        </p:blipFill>
        <p:spPr>
          <a:xfrm rot="10800000">
            <a:off x="10878338" y="3675794"/>
            <a:ext cx="1313655" cy="31822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3B605E6-DEF7-4A44-B422-9596E82B31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t="13382" r="50464" b="62901"/>
          <a:stretch/>
        </p:blipFill>
        <p:spPr>
          <a:xfrm>
            <a:off x="110760" y="127030"/>
            <a:ext cx="1367162" cy="14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7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67D52-776F-452E-BC31-034ABB37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426A5E-471E-4BA8-B1BF-4D7B7180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3C4317-6B24-4DF1-8CB4-0E584BCA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6C3-8DAC-4AD1-9B63-314C382504F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EFBFEF-99E6-48E1-9C34-917151AC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93CA83-8601-4200-8628-8FA37D64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838-CE4D-4AF8-84B7-B94A646D667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8080FD-38F3-4F05-8276-C8468656F3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0" t="40000" b="3315"/>
          <a:stretch/>
        </p:blipFill>
        <p:spPr>
          <a:xfrm rot="10800000">
            <a:off x="10878343" y="0"/>
            <a:ext cx="1313655" cy="37229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A588827-96F0-4B9D-8BB9-6832C561D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0" t="45572" b="2522"/>
          <a:stretch/>
        </p:blipFill>
        <p:spPr>
          <a:xfrm rot="10800000">
            <a:off x="10878338" y="3675794"/>
            <a:ext cx="1313655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0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E11D3-A55F-484F-AB22-44405405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210BF-A4FB-458C-92F9-0D4C51E21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88F1AA-1896-4D3C-B0AD-E2F93AD12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85CE5A-F504-40AD-9519-339BB660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6C3-8DAC-4AD1-9B63-314C382504F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65C621-66AC-4821-82B6-147C68B5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F72910-32F6-4EC1-9926-CE945972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838-CE4D-4AF8-84B7-B94A646D6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98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9344D-49BE-469D-AD22-4981FDF5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6FD0C2-A924-4694-864A-911A69063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DBD963-5631-47A5-8600-4CFD46EA5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F37B16-B210-4FB0-9479-769645145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EBF6A9-C297-4D5A-961D-151400981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79A606E-7607-4001-957E-0FF34BC8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6C3-8DAC-4AD1-9B63-314C382504F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6E2581-993F-4A70-86B1-0789CAEB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AB4A7B-F5C4-4564-9546-BA8DA584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838-CE4D-4AF8-84B7-B94A646D6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7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D00CD4-FD68-4600-BB20-5783C436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3A2FAD-4609-43D2-95DB-B871FD4D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6C3-8DAC-4AD1-9B63-314C382504F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A8C606-F766-4E39-8467-E0ED5CA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5AE232-8498-432A-80B4-06ECDF45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838-CE4D-4AF8-84B7-B94A646D6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8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A29939-6F15-421E-8116-48E01C50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6C3-8DAC-4AD1-9B63-314C382504F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D821EF-B877-4B1C-A852-73D4F6A1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C0196B-ACA7-4705-8FFB-92BC37C2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838-CE4D-4AF8-84B7-B94A646D6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4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CDDB9-E198-4B8E-9A55-EC79F420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CF6F04-CB74-458D-9680-6A345A2C2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260E6C-8FCF-479F-BDF7-100441CB1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D566E3-BA96-495F-BD50-8D1CEE73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6C3-8DAC-4AD1-9B63-314C382504F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AD2D3C-31B8-474F-9839-EBE91E85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43B14E-D86B-4D50-865E-77255F89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838-CE4D-4AF8-84B7-B94A646D6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68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1B800-3A13-4518-95B4-67D0BD9D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AF5DCC-39D5-41FA-8389-50B6031AB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14AC2A-D49B-4D53-92DB-6E2416B10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4B980B-41F2-4724-8977-9D73DBC1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86C3-8DAC-4AD1-9B63-314C382504F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4628CF-9563-45B3-BDA0-21ECAD6E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812626-F722-4FC6-BE54-CBB3C210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838-CE4D-4AF8-84B7-B94A646D6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08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F2BB2D-B757-4275-B229-EF098249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3F9A26-A17C-4280-958F-B4ECDB5F5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23C0E7-624F-4A11-9181-AB9FDB6AA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86C3-8DAC-4AD1-9B63-314C382504F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29CB62-96BD-4AFB-A6C8-01C4EBC96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26A2B4-4EA4-43EB-84FA-FC2D8F8AE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D5838-CE4D-4AF8-84B7-B94A646D6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46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43C18-4B22-40BE-918F-5E6AAF7CF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4671" y="1285625"/>
            <a:ext cx="9144000" cy="2387600"/>
          </a:xfrm>
        </p:spPr>
        <p:txBody>
          <a:bodyPr>
            <a:norm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9F83A76-0736-47FE-B682-8B50A4DDE9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12" y="6143586"/>
            <a:ext cx="1073338" cy="4459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562FA25-D7D0-4897-B40C-D6B83C21E5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16" y="6045821"/>
            <a:ext cx="1431123" cy="7251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80EA211-5FA8-4275-BBBB-1BFAD887F8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71" y="6119815"/>
            <a:ext cx="1188270" cy="54234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AF345CB-4F9C-49AE-8F3A-7D2A1FB2145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35" y="6121465"/>
            <a:ext cx="1217185" cy="4319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7304AF4-EDE7-4899-AC40-473185D9630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9" y="6161083"/>
            <a:ext cx="1367162" cy="4552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88FF387-EBB5-4AE1-AFA2-559CBDD1D3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82" y="6045821"/>
            <a:ext cx="543747" cy="5437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C2508A4-5EBE-4706-9FBB-0648692D137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843" y="6055953"/>
            <a:ext cx="543747" cy="53361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F68954A-3550-4E36-BA0D-B6679845E7E4}"/>
              </a:ext>
            </a:extLst>
          </p:cNvPr>
          <p:cNvSpPr txBox="1"/>
          <p:nvPr/>
        </p:nvSpPr>
        <p:spPr>
          <a:xfrm>
            <a:off x="3027562" y="324433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B464209-FD9C-41F0-A628-0899945A3D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t="13382" r="50464" b="62901"/>
          <a:stretch/>
        </p:blipFill>
        <p:spPr>
          <a:xfrm>
            <a:off x="110760" y="127030"/>
            <a:ext cx="1367162" cy="141154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C6B8271-163A-46FF-AE01-6139178844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0" t="40000" b="3315"/>
          <a:stretch/>
        </p:blipFill>
        <p:spPr>
          <a:xfrm rot="10800000">
            <a:off x="10878343" y="0"/>
            <a:ext cx="1313655" cy="372291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3817E03-0484-43DB-8E77-CABE479160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0" t="45572" b="2522"/>
          <a:stretch/>
        </p:blipFill>
        <p:spPr>
          <a:xfrm rot="10800000">
            <a:off x="10878338" y="3675794"/>
            <a:ext cx="1313655" cy="31822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ED2D56-B51D-40C9-8DB1-AE8B42D819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5843" cy="51958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3F8E5E-2D98-4DF6-BFB6-C23371CE9A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7" y="4967396"/>
            <a:ext cx="4657423" cy="8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1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36E9E24-A6B8-4B32-946B-B431919E79CD}"/>
              </a:ext>
            </a:extLst>
          </p:cNvPr>
          <p:cNvSpPr/>
          <p:nvPr/>
        </p:nvSpPr>
        <p:spPr>
          <a:xfrm>
            <a:off x="6937761" y="1555335"/>
            <a:ext cx="4496857" cy="828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A97397B-5216-4D15-89C9-844E0A93CF3D}"/>
              </a:ext>
            </a:extLst>
          </p:cNvPr>
          <p:cNvSpPr/>
          <p:nvPr/>
        </p:nvSpPr>
        <p:spPr>
          <a:xfrm>
            <a:off x="1508332" y="1555335"/>
            <a:ext cx="5277029" cy="828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4949E7-865D-48D7-BABA-7F784EA2AA60}"/>
              </a:ext>
            </a:extLst>
          </p:cNvPr>
          <p:cNvSpPr txBox="1"/>
          <p:nvPr/>
        </p:nvSpPr>
        <p:spPr>
          <a:xfrm>
            <a:off x="1552129" y="668194"/>
            <a:ext cx="518943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17h00 : Mot d'ouverture</a:t>
            </a:r>
            <a:endParaRPr lang="fr-FR" sz="1600" dirty="0"/>
          </a:p>
          <a:p>
            <a:r>
              <a:rPr lang="fr-FR" sz="1400" b="1" dirty="0"/>
              <a:t>Rafik ABSI</a:t>
            </a:r>
            <a:r>
              <a:rPr lang="fr-FR" sz="1400" dirty="0"/>
              <a:t>, Directeur de la Recherche, ECAM-EPMI</a:t>
            </a:r>
          </a:p>
          <a:p>
            <a:r>
              <a:rPr lang="fr-FR" sz="1400" dirty="0"/>
              <a:t>Un Représentant, PUI CY Transfer</a:t>
            </a:r>
          </a:p>
          <a:p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/>
              <a:t>PREMIERE PARTIE : </a:t>
            </a:r>
            <a:r>
              <a:rPr lang="fr-FR" sz="1400" b="1" dirty="0"/>
              <a:t>Présentations</a:t>
            </a:r>
            <a:endParaRPr lang="fr-FR" sz="1400" dirty="0"/>
          </a:p>
          <a:p>
            <a:r>
              <a:rPr lang="fr-FR" sz="1400" b="1" dirty="0"/>
              <a:t>17h10- </a:t>
            </a:r>
            <a:r>
              <a:rPr lang="fr-FR" sz="1400" b="1" dirty="0" smtClean="0"/>
              <a:t>18h45 </a:t>
            </a:r>
            <a:r>
              <a:rPr lang="fr-FR" sz="1400" b="1" dirty="0"/>
              <a:t>:</a:t>
            </a:r>
            <a:r>
              <a:rPr lang="fr-FR" sz="1400" dirty="0"/>
              <a:t> </a:t>
            </a:r>
            <a:r>
              <a:rPr lang="fr-FR" sz="1400" b="1" dirty="0">
                <a:solidFill>
                  <a:schemeClr val="accent1"/>
                </a:solidFill>
              </a:rPr>
              <a:t>Etat de la situation : mise à jour de l’état de l’art des connaissances</a:t>
            </a:r>
            <a:endParaRPr lang="fr-FR" sz="1400" dirty="0">
              <a:solidFill>
                <a:schemeClr val="accent1"/>
              </a:solidFill>
            </a:endParaRPr>
          </a:p>
          <a:p>
            <a:r>
              <a:rPr lang="fr-FR" sz="800" dirty="0"/>
              <a:t> </a:t>
            </a:r>
          </a:p>
          <a:p>
            <a:r>
              <a:rPr lang="fr-FR" sz="1400" dirty="0" smtClean="0"/>
              <a:t>- </a:t>
            </a:r>
            <a:r>
              <a:rPr lang="fr-FR" sz="1400" b="1" dirty="0">
                <a:solidFill>
                  <a:schemeClr val="accent1"/>
                </a:solidFill>
              </a:rPr>
              <a:t>CO₂ évité, preuve à l’appui : la Blockchain au service du climat</a:t>
            </a:r>
            <a:endParaRPr lang="fr-FR" sz="1400" dirty="0">
              <a:solidFill>
                <a:schemeClr val="accent1"/>
              </a:solidFill>
            </a:endParaRPr>
          </a:p>
          <a:p>
            <a:r>
              <a:rPr lang="fr-FR" sz="1400" b="1" dirty="0"/>
              <a:t>Frédéric CARDOT</a:t>
            </a:r>
            <a:r>
              <a:rPr lang="fr-FR" sz="1400" dirty="0"/>
              <a:t>, </a:t>
            </a:r>
            <a:r>
              <a:rPr lang="fr-FR" sz="1200" dirty="0"/>
              <a:t>Responsable Partenariats stratégiques et économiques de la FFPB (Fédération Française des Professionnelles de la </a:t>
            </a:r>
            <a:r>
              <a:rPr lang="fr-FR" sz="1200" dirty="0" err="1"/>
              <a:t>Blockchain</a:t>
            </a:r>
            <a:r>
              <a:rPr lang="fr-FR" sz="1200" dirty="0"/>
              <a:t>) </a:t>
            </a:r>
          </a:p>
          <a:p>
            <a:r>
              <a:rPr lang="fr-FR" sz="500" dirty="0"/>
              <a:t> </a:t>
            </a:r>
          </a:p>
          <a:p>
            <a:r>
              <a:rPr lang="fr-FR" sz="1400" b="1" dirty="0" smtClean="0">
                <a:solidFill>
                  <a:schemeClr val="accent1"/>
                </a:solidFill>
              </a:rPr>
              <a:t>- Comparaison </a:t>
            </a:r>
            <a:r>
              <a:rPr lang="fr-FR" sz="1400" b="1" dirty="0">
                <a:solidFill>
                  <a:schemeClr val="accent1"/>
                </a:solidFill>
              </a:rPr>
              <a:t>entre un système logistique traditionnel et un système à base de Blockchain – La performance de la traçabilité </a:t>
            </a:r>
            <a:endParaRPr lang="fr-FR" sz="1400" dirty="0">
              <a:solidFill>
                <a:schemeClr val="accent1"/>
              </a:solidFill>
            </a:endParaRPr>
          </a:p>
          <a:p>
            <a:r>
              <a:rPr lang="fr-FR" sz="1400" b="1" dirty="0"/>
              <a:t>Konstantin DIMITROV</a:t>
            </a:r>
            <a:r>
              <a:rPr lang="fr-FR" sz="1400" dirty="0"/>
              <a:t>, </a:t>
            </a:r>
            <a:r>
              <a:rPr lang="fr-FR" sz="1200" dirty="0"/>
              <a:t>Professeur, UTS, Sofia Bulgarie</a:t>
            </a:r>
          </a:p>
          <a:p>
            <a:r>
              <a:rPr lang="fr-FR" sz="600" dirty="0" smtClean="0"/>
              <a:t> </a:t>
            </a:r>
          </a:p>
          <a:p>
            <a:r>
              <a:rPr lang="fr-FR" sz="1400" b="1" dirty="0" smtClean="0"/>
              <a:t>-</a:t>
            </a:r>
            <a:r>
              <a:rPr lang="fr-FR" sz="1400" b="1" dirty="0">
                <a:solidFill>
                  <a:schemeClr val="accent1"/>
                </a:solidFill>
              </a:rPr>
              <a:t> Interopérabilité augmentée : </a:t>
            </a:r>
            <a:r>
              <a:rPr lang="fr-FR" sz="1400" b="1" dirty="0" err="1">
                <a:solidFill>
                  <a:schemeClr val="accent1"/>
                </a:solidFill>
              </a:rPr>
              <a:t>Blockchain</a:t>
            </a:r>
            <a:r>
              <a:rPr lang="fr-FR" sz="1400" b="1" dirty="0">
                <a:solidFill>
                  <a:schemeClr val="accent1"/>
                </a:solidFill>
              </a:rPr>
              <a:t> et IA au service de la </a:t>
            </a:r>
            <a:r>
              <a:rPr lang="fr-FR" sz="1400" b="1" dirty="0" err="1">
                <a:solidFill>
                  <a:schemeClr val="accent1"/>
                </a:solidFill>
              </a:rPr>
              <a:t>décarbonation</a:t>
            </a:r>
            <a:r>
              <a:rPr lang="fr-FR" sz="1400" b="1" dirty="0">
                <a:solidFill>
                  <a:schemeClr val="accent1"/>
                </a:solidFill>
              </a:rPr>
              <a:t> et de la traçabilité </a:t>
            </a:r>
            <a:r>
              <a:rPr lang="fr-FR" sz="1400" b="1" dirty="0" smtClean="0">
                <a:solidFill>
                  <a:schemeClr val="accent1"/>
                </a:solidFill>
              </a:rPr>
              <a:t>industrielle </a:t>
            </a:r>
            <a:endParaRPr lang="fr-FR" sz="1400" dirty="0">
              <a:solidFill>
                <a:schemeClr val="accent1"/>
              </a:solidFill>
            </a:endParaRPr>
          </a:p>
          <a:p>
            <a:r>
              <a:rPr lang="fr-FR" sz="1400" b="1" dirty="0"/>
              <a:t>Nicolas FIGAY</a:t>
            </a:r>
            <a:r>
              <a:rPr lang="fr-FR" sz="1400" dirty="0" smtClean="0"/>
              <a:t>, </a:t>
            </a:r>
            <a:r>
              <a:rPr lang="fr-FR" sz="1200" dirty="0"/>
              <a:t>Airbus </a:t>
            </a:r>
            <a:r>
              <a:rPr lang="fr-FR" sz="1200" dirty="0" smtClean="0"/>
              <a:t>Group </a:t>
            </a:r>
            <a:endParaRPr lang="fr-FR" sz="1200" dirty="0"/>
          </a:p>
          <a:p>
            <a:r>
              <a:rPr lang="fr-FR" sz="800" dirty="0"/>
              <a:t> </a:t>
            </a:r>
          </a:p>
          <a:p>
            <a:r>
              <a:rPr lang="fr-FR" sz="1400" b="1" dirty="0" smtClean="0"/>
              <a:t>-</a:t>
            </a:r>
            <a:r>
              <a:rPr lang="fr-FR" sz="1400" b="1" dirty="0" smtClean="0">
                <a:solidFill>
                  <a:schemeClr val="accent1"/>
                </a:solidFill>
              </a:rPr>
              <a:t> L’IA générative : quelle stratégie pour un déploiement optimum </a:t>
            </a:r>
            <a:endParaRPr lang="fr-FR" sz="1400" dirty="0" smtClean="0">
              <a:solidFill>
                <a:schemeClr val="accent1"/>
              </a:solidFill>
            </a:endParaRPr>
          </a:p>
          <a:p>
            <a:r>
              <a:rPr lang="fr-FR" sz="1400" b="1" dirty="0" err="1" smtClean="0"/>
              <a:t>Frederic</a:t>
            </a:r>
            <a:r>
              <a:rPr lang="fr-FR" sz="1400" b="1" dirty="0" smtClean="0"/>
              <a:t> </a:t>
            </a:r>
            <a:r>
              <a:rPr lang="fr-FR" sz="1400" b="1" dirty="0"/>
              <a:t>HAVARD</a:t>
            </a:r>
            <a:r>
              <a:rPr lang="fr-FR" sz="1400" dirty="0"/>
              <a:t>, </a:t>
            </a:r>
            <a:r>
              <a:rPr lang="fr-FR" sz="1200" dirty="0"/>
              <a:t>Directeur des Projets Innovants Paris - Ile de France - Direction Orange Ile de </a:t>
            </a:r>
            <a:r>
              <a:rPr lang="fr-FR" sz="1200" dirty="0" smtClean="0"/>
              <a:t>France </a:t>
            </a:r>
          </a:p>
          <a:p>
            <a:r>
              <a:rPr lang="fr-FR" sz="900" dirty="0"/>
              <a:t> </a:t>
            </a:r>
          </a:p>
          <a:p>
            <a:r>
              <a:rPr lang="fr-FR" sz="1400" dirty="0">
                <a:solidFill>
                  <a:schemeClr val="accent1"/>
                </a:solidFill>
              </a:rPr>
              <a:t>- </a:t>
            </a:r>
            <a:r>
              <a:rPr lang="fr-FR" sz="1400" b="1" dirty="0">
                <a:solidFill>
                  <a:schemeClr val="accent1"/>
                </a:solidFill>
              </a:rPr>
              <a:t>Interopérabilité dynamique des systèmes et de la </a:t>
            </a:r>
            <a:r>
              <a:rPr lang="fr-FR" sz="1400" b="1" dirty="0" err="1">
                <a:solidFill>
                  <a:schemeClr val="accent1"/>
                </a:solidFill>
              </a:rPr>
              <a:t>blockchain</a:t>
            </a:r>
            <a:r>
              <a:rPr lang="fr-FR" sz="1400" b="1" dirty="0">
                <a:solidFill>
                  <a:schemeClr val="accent1"/>
                </a:solidFill>
              </a:rPr>
              <a:t> ; méthodes d’implémentation; alliance de la </a:t>
            </a:r>
            <a:r>
              <a:rPr lang="fr-FR" sz="1400" b="1" dirty="0" err="1">
                <a:solidFill>
                  <a:schemeClr val="accent1"/>
                </a:solidFill>
              </a:rPr>
              <a:t>blockchain</a:t>
            </a:r>
            <a:r>
              <a:rPr lang="fr-FR" sz="1400" b="1" dirty="0">
                <a:solidFill>
                  <a:schemeClr val="accent1"/>
                </a:solidFill>
              </a:rPr>
              <a:t> et de la </a:t>
            </a:r>
            <a:r>
              <a:rPr lang="fr-FR" sz="1400" b="1" dirty="0" err="1">
                <a:solidFill>
                  <a:schemeClr val="accent1"/>
                </a:solidFill>
              </a:rPr>
              <a:t>big</a:t>
            </a:r>
            <a:r>
              <a:rPr lang="fr-FR" sz="1400" b="1" dirty="0">
                <a:solidFill>
                  <a:schemeClr val="accent1"/>
                </a:solidFill>
              </a:rPr>
              <a:t> data </a:t>
            </a:r>
            <a:endParaRPr lang="fr-FR" sz="1400" dirty="0">
              <a:solidFill>
                <a:schemeClr val="accent1"/>
              </a:solidFill>
            </a:endParaRPr>
          </a:p>
          <a:p>
            <a:r>
              <a:rPr lang="fr-FR" sz="1400" b="1" dirty="0"/>
              <a:t>Hicham HADER</a:t>
            </a:r>
            <a:r>
              <a:rPr lang="fr-FR" sz="1400" dirty="0"/>
              <a:t>, </a:t>
            </a:r>
            <a:r>
              <a:rPr lang="fr-FR" sz="1400" b="1" dirty="0"/>
              <a:t>David TCHOFFA </a:t>
            </a:r>
            <a:r>
              <a:rPr lang="fr-FR" sz="1400" dirty="0"/>
              <a:t> et </a:t>
            </a:r>
            <a:r>
              <a:rPr lang="fr-FR" sz="1400" b="1" dirty="0"/>
              <a:t>Abderrahmane El MHAMEDI</a:t>
            </a:r>
            <a:r>
              <a:rPr lang="fr-FR" sz="1400" dirty="0"/>
              <a:t>, Laboratoire </a:t>
            </a:r>
            <a:r>
              <a:rPr lang="fr-FR" sz="1400" dirty="0" smtClean="0"/>
              <a:t>Quartz </a:t>
            </a:r>
            <a:endParaRPr lang="fr-F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4D85A9-B4B5-4578-8206-66CBA566C0F2}"/>
              </a:ext>
            </a:extLst>
          </p:cNvPr>
          <p:cNvSpPr txBox="1"/>
          <p:nvPr/>
        </p:nvSpPr>
        <p:spPr>
          <a:xfrm>
            <a:off x="6954139" y="1641496"/>
            <a:ext cx="469377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SECONDE PARTIE : </a:t>
            </a:r>
            <a:r>
              <a:rPr lang="fr-FR" sz="1400" b="1" dirty="0"/>
              <a:t>Table Ronde</a:t>
            </a:r>
            <a:endParaRPr lang="fr-FR" sz="1400" dirty="0"/>
          </a:p>
          <a:p>
            <a:r>
              <a:rPr lang="fr-FR" sz="1400" b="1" dirty="0" smtClean="0"/>
              <a:t>18h45 </a:t>
            </a:r>
            <a:r>
              <a:rPr lang="fr-FR" sz="1400" b="1" dirty="0"/>
              <a:t>- 19h30 : </a:t>
            </a:r>
            <a:r>
              <a:rPr lang="fr-FR" sz="1400" b="1" dirty="0">
                <a:solidFill>
                  <a:schemeClr val="accent1"/>
                </a:solidFill>
              </a:rPr>
              <a:t>« la Blockchain et l'IA au service de la décarbonation et de la traçabilité »</a:t>
            </a:r>
          </a:p>
          <a:p>
            <a:endParaRPr lang="fr-FR" sz="1400" dirty="0"/>
          </a:p>
          <a:p>
            <a:r>
              <a:rPr lang="fr-FR" sz="1400" dirty="0"/>
              <a:t>Avec la participation de :</a:t>
            </a:r>
          </a:p>
          <a:p>
            <a:endParaRPr lang="fr-FR" sz="1400" dirty="0"/>
          </a:p>
          <a:p>
            <a:pPr marL="171450" indent="-171450">
              <a:buFontTx/>
              <a:buChar char="-"/>
            </a:pPr>
            <a:r>
              <a:rPr lang="fr-FR" sz="1400" b="1" dirty="0" smtClean="0"/>
              <a:t>Frédéric </a:t>
            </a:r>
            <a:r>
              <a:rPr lang="fr-FR" sz="1400" b="1" dirty="0"/>
              <a:t>CARDOT</a:t>
            </a:r>
            <a:r>
              <a:rPr lang="fr-FR" sz="1400" dirty="0"/>
              <a:t>, </a:t>
            </a:r>
            <a:r>
              <a:rPr lang="fr-FR" sz="1200" dirty="0" smtClean="0"/>
              <a:t>Pilote </a:t>
            </a:r>
            <a:r>
              <a:rPr lang="fr-FR" sz="1200" dirty="0"/>
              <a:t>du sujet </a:t>
            </a:r>
            <a:r>
              <a:rPr lang="fr-FR" sz="1200" dirty="0" err="1"/>
              <a:t>Decarbonisation</a:t>
            </a:r>
            <a:r>
              <a:rPr lang="fr-FR" sz="1200" dirty="0"/>
              <a:t> et </a:t>
            </a:r>
            <a:r>
              <a:rPr lang="fr-FR" sz="1200" dirty="0" err="1"/>
              <a:t>Blockchain</a:t>
            </a:r>
            <a:r>
              <a:rPr lang="fr-FR" sz="1200" dirty="0"/>
              <a:t> à </a:t>
            </a:r>
            <a:r>
              <a:rPr lang="fr-FR" sz="1200" dirty="0" smtClean="0"/>
              <a:t>travers </a:t>
            </a:r>
            <a:r>
              <a:rPr lang="fr-FR" sz="1200" dirty="0"/>
              <a:t>le livre blanc « </a:t>
            </a:r>
            <a:r>
              <a:rPr lang="fr-FR" sz="1200" dirty="0" err="1"/>
              <a:t>Blockchain</a:t>
            </a:r>
            <a:r>
              <a:rPr lang="fr-FR" sz="1200" dirty="0"/>
              <a:t> Technologies: A Booster For The </a:t>
            </a:r>
            <a:r>
              <a:rPr lang="fr-FR" sz="1200" dirty="0" err="1"/>
              <a:t>Circular</a:t>
            </a:r>
            <a:r>
              <a:rPr lang="fr-FR" sz="1200" dirty="0"/>
              <a:t> </a:t>
            </a:r>
            <a:r>
              <a:rPr lang="fr-FR" sz="1200" dirty="0" err="1"/>
              <a:t>Economy</a:t>
            </a:r>
            <a:r>
              <a:rPr lang="fr-FR" sz="1200" dirty="0"/>
              <a:t> », Strategic </a:t>
            </a:r>
            <a:r>
              <a:rPr lang="fr-FR" sz="1200" dirty="0" err="1"/>
              <a:t>Committee</a:t>
            </a:r>
            <a:r>
              <a:rPr lang="fr-FR" sz="1200" dirty="0"/>
              <a:t> </a:t>
            </a:r>
            <a:r>
              <a:rPr lang="fr-FR" sz="1200" dirty="0" err="1"/>
              <a:t>Circular</a:t>
            </a:r>
            <a:r>
              <a:rPr lang="fr-FR" sz="1200" dirty="0"/>
              <a:t> </a:t>
            </a:r>
            <a:r>
              <a:rPr lang="fr-FR" sz="1200" dirty="0" err="1"/>
              <a:t>Economy</a:t>
            </a:r>
            <a:r>
              <a:rPr lang="fr-FR" sz="1200" dirty="0"/>
              <a:t> &amp; </a:t>
            </a:r>
            <a:r>
              <a:rPr lang="fr-FR" sz="1200" dirty="0" err="1"/>
              <a:t>Blockchain</a:t>
            </a:r>
            <a:r>
              <a:rPr lang="fr-FR" sz="1200" dirty="0"/>
              <a:t> </a:t>
            </a:r>
            <a:r>
              <a:rPr lang="fr-FR" sz="1200" dirty="0" smtClean="0"/>
              <a:t>– FFPB </a:t>
            </a:r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400" b="1" dirty="0" err="1" smtClean="0"/>
              <a:t>Frederic</a:t>
            </a:r>
            <a:r>
              <a:rPr lang="fr-FR" sz="1400" b="1" dirty="0" smtClean="0"/>
              <a:t> </a:t>
            </a:r>
            <a:r>
              <a:rPr lang="fr-FR" sz="1400" b="1" dirty="0"/>
              <a:t>HAVARD</a:t>
            </a:r>
            <a:r>
              <a:rPr lang="fr-FR" sz="1400" dirty="0"/>
              <a:t>, </a:t>
            </a:r>
            <a:r>
              <a:rPr lang="fr-FR" sz="1200" dirty="0"/>
              <a:t>Directeur des Projets Innovants Paris - Ile de France - Direction Orange Ile de France </a:t>
            </a:r>
          </a:p>
          <a:p>
            <a:pPr marL="171450" indent="-171450">
              <a:buFontTx/>
              <a:buChar char="-"/>
            </a:pPr>
            <a:r>
              <a:rPr lang="fr-FR" sz="1400" b="1" dirty="0" smtClean="0"/>
              <a:t>Christophe TAVERNIER</a:t>
            </a:r>
            <a:r>
              <a:rPr lang="fr-FR" sz="1400" dirty="0" smtClean="0"/>
              <a:t>, </a:t>
            </a:r>
            <a:r>
              <a:rPr lang="fr-FR" sz="1200" dirty="0" smtClean="0"/>
              <a:t>Chief </a:t>
            </a:r>
            <a:r>
              <a:rPr lang="fr-FR" sz="1200" dirty="0" err="1" smtClean="0"/>
              <a:t>Executive</a:t>
            </a:r>
            <a:r>
              <a:rPr lang="fr-FR" sz="1200" dirty="0" smtClean="0"/>
              <a:t> Officier, </a:t>
            </a:r>
            <a:r>
              <a:rPr lang="fr-FR" sz="1200" dirty="0" err="1" smtClean="0"/>
              <a:t>Euronixa</a:t>
            </a:r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400" b="1" dirty="0" smtClean="0"/>
              <a:t>Nicolas </a:t>
            </a:r>
            <a:r>
              <a:rPr lang="fr-FR" sz="1400" b="1" dirty="0"/>
              <a:t>FIGAY</a:t>
            </a:r>
            <a:r>
              <a:rPr lang="fr-FR" sz="1400" dirty="0"/>
              <a:t>, </a:t>
            </a:r>
            <a:r>
              <a:rPr lang="fr-FR" sz="1200" dirty="0"/>
              <a:t>Airbus Group </a:t>
            </a:r>
          </a:p>
          <a:p>
            <a:pPr marL="171450" indent="-171450">
              <a:buFontTx/>
              <a:buChar char="-"/>
            </a:pPr>
            <a:r>
              <a:rPr lang="fr-FR" sz="1400" b="1" dirty="0" smtClean="0"/>
              <a:t>Konstantin </a:t>
            </a:r>
            <a:r>
              <a:rPr lang="fr-FR" sz="1400" b="1" dirty="0"/>
              <a:t>DIMITROV</a:t>
            </a:r>
            <a:r>
              <a:rPr lang="fr-FR" sz="1400" dirty="0"/>
              <a:t>, </a:t>
            </a:r>
            <a:r>
              <a:rPr lang="fr-FR" sz="1200" dirty="0"/>
              <a:t>Professeur, </a:t>
            </a:r>
            <a:r>
              <a:rPr lang="fr-FR" sz="1200" dirty="0" smtClean="0"/>
              <a:t>UTS Sofia, Bulgarie</a:t>
            </a:r>
          </a:p>
          <a:p>
            <a:pPr marL="171450" indent="-171450">
              <a:buFontTx/>
              <a:buChar char="-"/>
            </a:pPr>
            <a:r>
              <a:rPr lang="fr-FR" sz="1400" b="1" dirty="0" smtClean="0"/>
              <a:t>David </a:t>
            </a:r>
            <a:r>
              <a:rPr lang="fr-FR" sz="1400" b="1" dirty="0"/>
              <a:t>TCHOFFA,</a:t>
            </a:r>
            <a:r>
              <a:rPr lang="fr-FR" sz="1400" dirty="0"/>
              <a:t> </a:t>
            </a:r>
            <a:r>
              <a:rPr lang="fr-FR" sz="1200" dirty="0"/>
              <a:t>Laboratoire Quartz</a:t>
            </a:r>
            <a:r>
              <a:rPr lang="fr-FR" sz="1400" dirty="0"/>
              <a:t> </a:t>
            </a:r>
          </a:p>
          <a:p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r>
              <a:rPr lang="fr-FR" sz="1400" b="1" dirty="0" smtClean="0"/>
              <a:t>19h30 </a:t>
            </a:r>
            <a:r>
              <a:rPr lang="fr-FR" sz="1400" b="1" dirty="0"/>
              <a:t>- 20h00</a:t>
            </a:r>
            <a:r>
              <a:rPr lang="fr-FR" sz="1400" dirty="0"/>
              <a:t> :</a:t>
            </a:r>
            <a:r>
              <a:rPr lang="fr-FR" sz="1400" b="1" dirty="0"/>
              <a:t> Echanges et discussions autour d'un </a:t>
            </a:r>
            <a:r>
              <a:rPr lang="fr-FR" sz="1400" b="1" dirty="0"/>
              <a:t>buffet </a:t>
            </a:r>
            <a:r>
              <a:rPr lang="fr-FR" sz="1400" b="1" dirty="0" smtClean="0"/>
              <a:t>cocktail </a:t>
            </a:r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B74495-299B-4613-A5E6-11C0A6D85D57}"/>
              </a:ext>
            </a:extLst>
          </p:cNvPr>
          <p:cNvSpPr txBox="1"/>
          <p:nvPr/>
        </p:nvSpPr>
        <p:spPr>
          <a:xfrm>
            <a:off x="4381856" y="0"/>
            <a:ext cx="6097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Au programme</a:t>
            </a:r>
            <a:endParaRPr lang="fr-FR" sz="28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B350EE-48EE-4640-BD65-7D2DA64F9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95" y="5821085"/>
            <a:ext cx="4657423" cy="8052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591217C-5FD3-4DB6-9C9A-F3643DEAF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653" y="523220"/>
            <a:ext cx="2427454" cy="6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8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44828-1B5F-47A7-AAC9-06F1B23A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221" y="205327"/>
            <a:ext cx="8454919" cy="1325563"/>
          </a:xfrm>
        </p:spPr>
        <p:txBody>
          <a:bodyPr/>
          <a:lstStyle/>
          <a:p>
            <a:pPr algn="ctr"/>
            <a:r>
              <a:rPr lang="fr-FR" dirty="0"/>
              <a:t>Quelques RDV à ne pas manquer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7DAB90D-B35B-4D34-878F-AEDAAA88AB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44" y="3040394"/>
            <a:ext cx="2852946" cy="2852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7F8E97-E588-430A-AC64-66F0C3AE0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76" y="3030869"/>
            <a:ext cx="2897449" cy="2897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7F95185-1A72-40AA-A851-050DBF0E5E3E}"/>
              </a:ext>
            </a:extLst>
          </p:cNvPr>
          <p:cNvSpPr/>
          <p:nvPr/>
        </p:nvSpPr>
        <p:spPr>
          <a:xfrm>
            <a:off x="4042051" y="1830622"/>
            <a:ext cx="1154097" cy="878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 juin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02A031C6-EA07-40B9-8BAF-65FC13219A37}"/>
              </a:ext>
            </a:extLst>
          </p:cNvPr>
          <p:cNvSpPr/>
          <p:nvPr/>
        </p:nvSpPr>
        <p:spPr>
          <a:xfrm>
            <a:off x="7105386" y="1830624"/>
            <a:ext cx="1154097" cy="878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 juin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A327CA2-617F-4796-8618-7C52D6CA0BA5}"/>
              </a:ext>
            </a:extLst>
          </p:cNvPr>
          <p:cNvSpPr/>
          <p:nvPr/>
        </p:nvSpPr>
        <p:spPr>
          <a:xfrm>
            <a:off x="905625" y="1830624"/>
            <a:ext cx="1154097" cy="878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15 mai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CE52ACE-40D0-45FC-8058-3139C0EC05C2}"/>
              </a:ext>
            </a:extLst>
          </p:cNvPr>
          <p:cNvSpPr txBox="1"/>
          <p:nvPr/>
        </p:nvSpPr>
        <p:spPr>
          <a:xfrm>
            <a:off x="495300" y="6121484"/>
            <a:ext cx="1068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Tous ces événements sont à retrouver ici, dans l’agenda du PUI CY Transfer : </a:t>
            </a:r>
            <a:r>
              <a:rPr lang="fr-FR" sz="2000" dirty="0">
                <a:solidFill>
                  <a:srgbClr val="0070C0"/>
                </a:solidFill>
              </a:rPr>
              <a:t>https://www.pui-cy-transfer.fr/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A2E9F5-23F5-4CD9-B5A5-59D5958DD0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1" y="3040394"/>
            <a:ext cx="2897449" cy="2897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10B796D-8AEC-4E6F-B451-2B971F1B5C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210" y="3040394"/>
            <a:ext cx="2852946" cy="2852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B6EF49C-F00B-4050-9A9E-DC76062E5385}"/>
              </a:ext>
            </a:extLst>
          </p:cNvPr>
          <p:cNvSpPr/>
          <p:nvPr/>
        </p:nvSpPr>
        <p:spPr>
          <a:xfrm>
            <a:off x="9966979" y="1830621"/>
            <a:ext cx="1319396" cy="878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27 novembre</a:t>
            </a:r>
          </a:p>
        </p:txBody>
      </p:sp>
    </p:spTree>
    <p:extLst>
      <p:ext uri="{BB962C8B-B14F-4D97-AF65-F5344CB8AC3E}">
        <p14:creationId xmlns:p14="http://schemas.microsoft.com/office/powerpoint/2010/main" val="7698292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349</Words>
  <Application>Microsoft Office PowerPoint</Application>
  <PresentationFormat>Grand écran</PresentationFormat>
  <Paragraphs>41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Bienvenue</vt:lpstr>
      <vt:lpstr>Présentation PowerPoint</vt:lpstr>
      <vt:lpstr>Quelques RDV à ne pas manquer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Mailys Dejean</dc:creator>
  <cp:lastModifiedBy>Rafik Absi</cp:lastModifiedBy>
  <cp:revision>32</cp:revision>
  <cp:lastPrinted>2025-04-28T14:24:45Z</cp:lastPrinted>
  <dcterms:created xsi:type="dcterms:W3CDTF">2025-01-23T14:07:24Z</dcterms:created>
  <dcterms:modified xsi:type="dcterms:W3CDTF">2025-04-29T09:04:31Z</dcterms:modified>
</cp:coreProperties>
</file>